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70" autoAdjust="0"/>
  </p:normalViewPr>
  <p:slideViewPr>
    <p:cSldViewPr>
      <p:cViewPr>
        <p:scale>
          <a:sx n="70" d="100"/>
          <a:sy n="70" d="100"/>
        </p:scale>
        <p:origin x="-137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slide" Target="slide4.xml"/><Relationship Id="rId17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slide" Target="slide6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../&#1058;&#1080;&#1090;&#1091;&#1083;&#1100;&#1085;&#1080;&#1082;%20&#1080;&#1075;&#1088;&#1099;%20%20&#1074;&#1099;&#1089;&#1086;&#1082;&#1086;-&#1085;&#1080;&#1079;&#1082;&#1086;/&#1058;&#1080;&#1090;&#1091;&#1083;&#1100;&#1085;&#1080;&#1082;%20%20&#1080;&#1075;&#1088;&#1099;%20&#1074;&#1099;&#1089;&#1086;&#1082;&#1086;-&#1085;&#1080;&#1079;&#1082;&#1086;.pptx" TargetMode="External"/><Relationship Id="rId11" Type="http://schemas.openxmlformats.org/officeDocument/2006/relationships/image" Target="../media/image7.png"/><Relationship Id="rId24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slide" Target="slide7.xml"/><Relationship Id="rId10" Type="http://schemas.openxmlformats.org/officeDocument/2006/relationships/slide" Target="slide3.xml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slide" Target="slide5.xml"/><Relationship Id="rId2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12" Type="http://schemas.openxmlformats.org/officeDocument/2006/relationships/image" Target="../media/image8.png"/><Relationship Id="rId17" Type="http://schemas.openxmlformats.org/officeDocument/2006/relationships/slide" Target="slide7.xml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4.xml"/><Relationship Id="rId5" Type="http://schemas.openxmlformats.org/officeDocument/2006/relationships/audio" Target="../media/audio3.wav"/><Relationship Id="rId15" Type="http://schemas.openxmlformats.org/officeDocument/2006/relationships/slide" Target="slide6.xml"/><Relationship Id="rId10" Type="http://schemas.openxmlformats.org/officeDocument/2006/relationships/image" Target="../media/image7.png"/><Relationship Id="rId19" Type="http://schemas.openxmlformats.org/officeDocument/2006/relationships/hyperlink" Target="../&#1058;&#1080;&#1090;&#1091;&#1083;&#1100;&#1085;&#1080;&#1082;%20&#1080;&#1075;&#1088;&#1099;%20%20&#1074;&#1099;&#1089;&#1086;&#1082;&#1086;-&#1085;&#1080;&#1079;&#1082;&#1086;/&#1058;&#1080;&#1090;&#1091;&#1083;&#1100;&#1085;&#1080;&#1082;%20%20&#1080;&#1075;&#1088;&#1099;%20&#1074;&#1099;&#1089;&#1086;&#1082;&#1086;-&#1085;&#1080;&#1079;&#1082;&#1086;.pptx" TargetMode="External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0.png"/><Relationship Id="rId18" Type="http://schemas.openxmlformats.org/officeDocument/2006/relationships/hyperlink" Target="../&#1058;&#1080;&#1090;&#1091;&#1083;&#1100;&#1085;&#1080;&#1082;%20&#1080;&#1075;&#1088;&#1099;%20%20&#1074;&#1099;&#1089;&#1086;&#1082;&#1086;-&#1085;&#1080;&#1079;&#1082;&#1086;/&#1058;&#1080;&#1090;&#1091;&#1083;&#1100;&#1085;&#1080;&#1082;%20%20&#1080;&#1075;&#1088;&#1099;%20&#1074;&#1099;&#1089;&#1086;&#1082;&#1086;-&#1085;&#1080;&#1079;&#1082;&#1086;.pptx" TargetMode="External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slide" Target="slide6.xml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9.png"/><Relationship Id="rId5" Type="http://schemas.openxmlformats.org/officeDocument/2006/relationships/audio" Target="../media/audio5.wav"/><Relationship Id="rId15" Type="http://schemas.openxmlformats.org/officeDocument/2006/relationships/image" Target="../media/image6.png"/><Relationship Id="rId10" Type="http://schemas.openxmlformats.org/officeDocument/2006/relationships/slide" Target="slide5.xml"/><Relationship Id="rId19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0.png"/><Relationship Id="rId18" Type="http://schemas.openxmlformats.org/officeDocument/2006/relationships/hyperlink" Target="../&#1058;&#1080;&#1090;&#1091;&#1083;&#1100;&#1085;&#1080;&#1082;%20&#1080;&#1075;&#1088;&#1099;%20%20&#1074;&#1099;&#1089;&#1086;&#1082;&#1086;-&#1085;&#1080;&#1079;&#1082;&#1086;/&#1058;&#1080;&#1090;&#1091;&#1083;&#1100;&#1085;&#1080;&#1082;%20%20&#1080;&#1075;&#1088;&#1099;%20&#1074;&#1099;&#1089;&#1086;&#1082;&#1086;-&#1085;&#1080;&#1079;&#1082;&#1086;.pptx" TargetMode="External"/><Relationship Id="rId3" Type="http://schemas.openxmlformats.org/officeDocument/2006/relationships/audio" Target="../media/audio6.wav"/><Relationship Id="rId7" Type="http://schemas.openxmlformats.org/officeDocument/2006/relationships/image" Target="../media/image7.png"/><Relationship Id="rId12" Type="http://schemas.openxmlformats.org/officeDocument/2006/relationships/slide" Target="slide6.xml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9.png"/><Relationship Id="rId5" Type="http://schemas.openxmlformats.org/officeDocument/2006/relationships/audio" Target="../media/audio7.wav"/><Relationship Id="rId15" Type="http://schemas.openxmlformats.org/officeDocument/2006/relationships/image" Target="../media/image6.png"/><Relationship Id="rId10" Type="http://schemas.openxmlformats.org/officeDocument/2006/relationships/slide" Target="slide5.xml"/><Relationship Id="rId19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8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0.png"/><Relationship Id="rId18" Type="http://schemas.openxmlformats.org/officeDocument/2006/relationships/hyperlink" Target="../&#1058;&#1080;&#1090;&#1091;&#1083;&#1100;&#1085;&#1080;&#1082;%20&#1080;&#1075;&#1088;&#1099;%20%20&#1074;&#1099;&#1089;&#1086;&#1082;&#1086;-&#1085;&#1080;&#1079;&#1082;&#1086;/&#1058;&#1080;&#1090;&#1091;&#1083;&#1100;&#1085;&#1080;&#1082;%20%20&#1080;&#1075;&#1088;&#1099;%20&#1074;&#1099;&#1089;&#1086;&#1082;&#1086;-&#1085;&#1080;&#1079;&#1082;&#1086;.pptx" TargetMode="External"/><Relationship Id="rId3" Type="http://schemas.openxmlformats.org/officeDocument/2006/relationships/audio" Target="../media/audio8.wav"/><Relationship Id="rId7" Type="http://schemas.openxmlformats.org/officeDocument/2006/relationships/image" Target="../media/image7.png"/><Relationship Id="rId12" Type="http://schemas.openxmlformats.org/officeDocument/2006/relationships/slide" Target="slide6.xml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9.png"/><Relationship Id="rId5" Type="http://schemas.openxmlformats.org/officeDocument/2006/relationships/audio" Target="../media/audio9.wav"/><Relationship Id="rId15" Type="http://schemas.openxmlformats.org/officeDocument/2006/relationships/image" Target="../media/image6.png"/><Relationship Id="rId10" Type="http://schemas.openxmlformats.org/officeDocument/2006/relationships/slide" Target="slide5.xml"/><Relationship Id="rId19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0.png"/><Relationship Id="rId18" Type="http://schemas.openxmlformats.org/officeDocument/2006/relationships/hyperlink" Target="../&#1058;&#1080;&#1090;&#1091;&#1083;&#1100;&#1085;&#1080;&#1082;%20&#1080;&#1075;&#1088;&#1099;%20%20&#1074;&#1099;&#1089;&#1086;&#1082;&#1086;-&#1085;&#1080;&#1079;&#1082;&#1086;/&#1058;&#1080;&#1090;&#1091;&#1083;&#1100;&#1085;&#1080;&#1082;%20%20&#1080;&#1075;&#1088;&#1099;%20&#1074;&#1099;&#1089;&#1086;&#1082;&#1086;-&#1085;&#1080;&#1079;&#1082;&#1086;.pptx" TargetMode="External"/><Relationship Id="rId3" Type="http://schemas.openxmlformats.org/officeDocument/2006/relationships/audio" Target="../media/audio10.wav"/><Relationship Id="rId7" Type="http://schemas.openxmlformats.org/officeDocument/2006/relationships/image" Target="../media/image7.png"/><Relationship Id="rId12" Type="http://schemas.openxmlformats.org/officeDocument/2006/relationships/slide" Target="slide6.xml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9.png"/><Relationship Id="rId5" Type="http://schemas.openxmlformats.org/officeDocument/2006/relationships/audio" Target="../media/audio11.wav"/><Relationship Id="rId15" Type="http://schemas.openxmlformats.org/officeDocument/2006/relationships/image" Target="../media/image6.png"/><Relationship Id="rId10" Type="http://schemas.openxmlformats.org/officeDocument/2006/relationships/slide" Target="slide5.xml"/><Relationship Id="rId19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8.png"/><Relationship Id="rId1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5557449" y="5917922"/>
            <a:ext cx="830487" cy="792088"/>
          </a:xfrm>
          <a:prstGeom prst="trapezoid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агетная рамка 19"/>
          <p:cNvSpPr/>
          <p:nvPr/>
        </p:nvSpPr>
        <p:spPr>
          <a:xfrm>
            <a:off x="3015062" y="1628800"/>
            <a:ext cx="5915263" cy="4320480"/>
          </a:xfrm>
          <a:prstGeom prst="bevel">
            <a:avLst>
              <a:gd name="adj" fmla="val 3281"/>
            </a:avLst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Игра «Голоса больших и маленьких»</a:t>
            </a:r>
          </a:p>
        </p:txBody>
      </p:sp>
      <p:pic>
        <p:nvPicPr>
          <p:cNvPr id="17" name="Рисунок 16">
            <a:hlinkClick r:id="" action="ppaction://noaction">
              <a:snd r:embed="rId2" name="изобрази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83" y="3162513"/>
            <a:ext cx="767952" cy="76795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73"/>
          <a:stretch/>
        </p:blipFill>
        <p:spPr>
          <a:xfrm>
            <a:off x="4608009" y="2788668"/>
            <a:ext cx="2249627" cy="2028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/>
          <a:stretch/>
        </p:blipFill>
        <p:spPr>
          <a:xfrm>
            <a:off x="5240463" y="3662338"/>
            <a:ext cx="1148612" cy="1012913"/>
          </a:xfrm>
          <a:prstGeom prst="rect">
            <a:avLst/>
          </a:prstGeom>
        </p:spPr>
      </p:pic>
      <p:pic>
        <p:nvPicPr>
          <p:cNvPr id="23" name="Рисунок 2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39" y="116632"/>
            <a:ext cx="560786" cy="566881"/>
          </a:xfrm>
          <a:prstGeom prst="rect">
            <a:avLst/>
          </a:prstGeom>
        </p:spPr>
      </p:pic>
      <p:pic>
        <p:nvPicPr>
          <p:cNvPr id="24" name="Рисунок 2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56" y="116632"/>
            <a:ext cx="560786" cy="609550"/>
          </a:xfrm>
          <a:prstGeom prst="rect">
            <a:avLst/>
          </a:prstGeom>
        </p:spPr>
      </p:pic>
      <p:pic>
        <p:nvPicPr>
          <p:cNvPr id="25" name="Рисунок 2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77" y="116632"/>
            <a:ext cx="566881" cy="609550"/>
          </a:xfrm>
          <a:prstGeom prst="rect">
            <a:avLst/>
          </a:prstGeom>
        </p:spPr>
      </p:pic>
      <p:pic>
        <p:nvPicPr>
          <p:cNvPr id="26" name="Рисунок 25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93" y="116632"/>
            <a:ext cx="566881" cy="609550"/>
          </a:xfrm>
          <a:prstGeom prst="rect">
            <a:avLst/>
          </a:prstGeom>
        </p:spPr>
      </p:pic>
      <p:pic>
        <p:nvPicPr>
          <p:cNvPr id="27" name="Рисунок 26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09" y="116632"/>
            <a:ext cx="566881" cy="609550"/>
          </a:xfrm>
          <a:prstGeom prst="rect">
            <a:avLst/>
          </a:prstGeom>
        </p:spPr>
      </p:pic>
      <p:pic>
        <p:nvPicPr>
          <p:cNvPr id="28" name="Рисунок 2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25" y="116632"/>
            <a:ext cx="566881" cy="6095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12717" r="61143" b="12354"/>
          <a:stretch/>
        </p:blipFill>
        <p:spPr>
          <a:xfrm>
            <a:off x="7035725" y="3805982"/>
            <a:ext cx="1428200" cy="15080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7" t="30737" r="10769" b="18630"/>
          <a:stretch/>
        </p:blipFill>
        <p:spPr>
          <a:xfrm>
            <a:off x="7679350" y="4665534"/>
            <a:ext cx="1094932" cy="1092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r="51608"/>
          <a:stretch/>
        </p:blipFill>
        <p:spPr>
          <a:xfrm>
            <a:off x="6913594" y="2111806"/>
            <a:ext cx="1396975" cy="151515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4" t="23755" r="7398" b="8205"/>
          <a:stretch/>
        </p:blipFill>
        <p:spPr>
          <a:xfrm>
            <a:off x="7951444" y="2544668"/>
            <a:ext cx="975701" cy="10668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9834" r="61134" b="5354"/>
          <a:stretch/>
        </p:blipFill>
        <p:spPr>
          <a:xfrm>
            <a:off x="3224453" y="4117722"/>
            <a:ext cx="1546481" cy="1800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1" t="45569" r="17026" b="12674"/>
          <a:stretch/>
        </p:blipFill>
        <p:spPr>
          <a:xfrm>
            <a:off x="4560640" y="4869633"/>
            <a:ext cx="873539" cy="88889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r="51099" b="8581"/>
          <a:stretch/>
        </p:blipFill>
        <p:spPr>
          <a:xfrm>
            <a:off x="3487391" y="2314931"/>
            <a:ext cx="1356145" cy="125525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4" t="17936" r="7896" b="17579"/>
          <a:stretch/>
        </p:blipFill>
        <p:spPr>
          <a:xfrm>
            <a:off x="3287971" y="3204377"/>
            <a:ext cx="710387" cy="731616"/>
          </a:xfrm>
          <a:prstGeom prst="rect">
            <a:avLst/>
          </a:prstGeom>
        </p:spPr>
      </p:pic>
      <p:pic>
        <p:nvPicPr>
          <p:cNvPr id="6" name="Рисунок 5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1680"/>
            <a:ext cx="566881" cy="62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7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5557449" y="5917922"/>
            <a:ext cx="830487" cy="792088"/>
          </a:xfrm>
          <a:prstGeom prst="trapezoid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агетная рамка 19"/>
          <p:cNvSpPr/>
          <p:nvPr/>
        </p:nvSpPr>
        <p:spPr>
          <a:xfrm>
            <a:off x="3015062" y="1628800"/>
            <a:ext cx="5915263" cy="4320480"/>
          </a:xfrm>
          <a:prstGeom prst="bevel">
            <a:avLst>
              <a:gd name="adj" fmla="val 3281"/>
            </a:avLst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Игра «Голоса больших и маленьких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Подготовила: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Верченко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М.П.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83" y="3175125"/>
            <a:ext cx="767952" cy="76795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hlinkClick r:id="" action="ppaction://noaction">
              <a:snd r:embed="rId3" name="собака.wav"/>
            </a:hlinkClick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73"/>
          <a:stretch/>
        </p:blipFill>
        <p:spPr>
          <a:xfrm>
            <a:off x="3184958" y="2924944"/>
            <a:ext cx="3204754" cy="2890264"/>
          </a:xfrm>
          <a:prstGeom prst="rect">
            <a:avLst/>
          </a:prstGeom>
        </p:spPr>
      </p:pic>
      <p:pic>
        <p:nvPicPr>
          <p:cNvPr id="12" name="Рисунок 11">
            <a:hlinkClick r:id="" action="ppaction://noaction">
              <a:snd r:embed="rId5" name="щенок.wav"/>
            </a:hlinkClick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/>
          <a:stretch/>
        </p:blipFill>
        <p:spPr>
          <a:xfrm>
            <a:off x="6530703" y="3570786"/>
            <a:ext cx="1544514" cy="1362043"/>
          </a:xfrm>
          <a:prstGeom prst="rect">
            <a:avLst/>
          </a:prstGeom>
        </p:spPr>
      </p:pic>
      <p:pic>
        <p:nvPicPr>
          <p:cNvPr id="24" name="Рисунок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56" y="116632"/>
            <a:ext cx="560786" cy="609550"/>
          </a:xfrm>
          <a:prstGeom prst="rect">
            <a:avLst/>
          </a:prstGeom>
        </p:spPr>
      </p:pic>
      <p:pic>
        <p:nvPicPr>
          <p:cNvPr id="25" name="Рисунок 2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77" y="116632"/>
            <a:ext cx="566881" cy="609550"/>
          </a:xfrm>
          <a:prstGeom prst="rect">
            <a:avLst/>
          </a:prstGeom>
        </p:spPr>
      </p:pic>
      <p:pic>
        <p:nvPicPr>
          <p:cNvPr id="26" name="Рисунок 2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93" y="116632"/>
            <a:ext cx="566881" cy="609550"/>
          </a:xfrm>
          <a:prstGeom prst="rect">
            <a:avLst/>
          </a:prstGeom>
        </p:spPr>
      </p:pic>
      <p:pic>
        <p:nvPicPr>
          <p:cNvPr id="27" name="Рисунок 2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09" y="116632"/>
            <a:ext cx="566881" cy="609550"/>
          </a:xfrm>
          <a:prstGeom prst="rect">
            <a:avLst/>
          </a:prstGeom>
        </p:spPr>
      </p:pic>
      <p:pic>
        <p:nvPicPr>
          <p:cNvPr id="28" name="Рисунок 27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25" y="116632"/>
            <a:ext cx="566881" cy="609550"/>
          </a:xfrm>
          <a:prstGeom prst="rect">
            <a:avLst/>
          </a:prstGeom>
        </p:spPr>
      </p:pic>
      <p:pic>
        <p:nvPicPr>
          <p:cNvPr id="14" name="Рисунок 1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1680"/>
            <a:ext cx="566881" cy="621741"/>
          </a:xfrm>
          <a:prstGeom prst="rect">
            <a:avLst/>
          </a:prstGeom>
        </p:spPr>
      </p:pic>
      <p:pic>
        <p:nvPicPr>
          <p:cNvPr id="15" name="Рисунок 14">
            <a:hlinkClick r:id="rId19" action="ppaction://hlinkpres?slideindex=1&amp;slidetitle=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39" y="116632"/>
            <a:ext cx="560786" cy="5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5557449" y="5917922"/>
            <a:ext cx="830487" cy="792088"/>
          </a:xfrm>
          <a:prstGeom prst="trapezoid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агетная рамка 19"/>
          <p:cNvSpPr/>
          <p:nvPr/>
        </p:nvSpPr>
        <p:spPr>
          <a:xfrm>
            <a:off x="3015062" y="1628800"/>
            <a:ext cx="5915263" cy="4320480"/>
          </a:xfrm>
          <a:prstGeom prst="bevel">
            <a:avLst>
              <a:gd name="adj" fmla="val 3281"/>
            </a:avLst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Игра «Голоса больших и маленьких»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83" y="3175125"/>
            <a:ext cx="767952" cy="76795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>
            <a:hlinkClick r:id="" action="ppaction://noaction">
              <a:snd r:embed="rId3" name="кошка.wav"/>
            </a:hlinkClick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12717" r="61143" b="12354"/>
          <a:stretch/>
        </p:blipFill>
        <p:spPr>
          <a:xfrm>
            <a:off x="3338945" y="3061855"/>
            <a:ext cx="1981200" cy="2092036"/>
          </a:xfrm>
          <a:prstGeom prst="rect">
            <a:avLst/>
          </a:prstGeom>
        </p:spPr>
      </p:pic>
      <p:pic>
        <p:nvPicPr>
          <p:cNvPr id="13" name="Рисунок 12">
            <a:hlinkClick r:id="" action="ppaction://noaction">
              <a:snd r:embed="rId5" name="котенок.wav"/>
            </a:hlinkClick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7" t="30737" r="10769" b="18630"/>
          <a:stretch/>
        </p:blipFill>
        <p:spPr>
          <a:xfrm>
            <a:off x="6870912" y="3559101"/>
            <a:ext cx="1444950" cy="1442390"/>
          </a:xfrm>
          <a:prstGeom prst="rect">
            <a:avLst/>
          </a:prstGeom>
        </p:spPr>
      </p:pic>
      <p:pic>
        <p:nvPicPr>
          <p:cNvPr id="48" name="Рисунок 4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77" y="116632"/>
            <a:ext cx="566881" cy="609550"/>
          </a:xfrm>
          <a:prstGeom prst="rect">
            <a:avLst/>
          </a:prstGeom>
        </p:spPr>
      </p:pic>
      <p:pic>
        <p:nvPicPr>
          <p:cNvPr id="49" name="Рисунок 4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93" y="116632"/>
            <a:ext cx="566881" cy="609550"/>
          </a:xfrm>
          <a:prstGeom prst="rect">
            <a:avLst/>
          </a:prstGeom>
        </p:spPr>
      </p:pic>
      <p:pic>
        <p:nvPicPr>
          <p:cNvPr id="50" name="Рисунок 4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09" y="116632"/>
            <a:ext cx="566881" cy="609550"/>
          </a:xfrm>
          <a:prstGeom prst="rect">
            <a:avLst/>
          </a:prstGeom>
        </p:spPr>
      </p:pic>
      <p:pic>
        <p:nvPicPr>
          <p:cNvPr id="51" name="Рисунок 5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25" y="116632"/>
            <a:ext cx="566881" cy="609550"/>
          </a:xfrm>
          <a:prstGeom prst="rect">
            <a:avLst/>
          </a:prstGeom>
        </p:spPr>
      </p:pic>
      <p:pic>
        <p:nvPicPr>
          <p:cNvPr id="21" name="Рисунок 2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56" y="116632"/>
            <a:ext cx="560786" cy="609550"/>
          </a:xfrm>
          <a:prstGeom prst="rect">
            <a:avLst/>
          </a:prstGeom>
        </p:spPr>
      </p:pic>
      <p:pic>
        <p:nvPicPr>
          <p:cNvPr id="14" name="Рисунок 1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1680"/>
            <a:ext cx="566881" cy="621741"/>
          </a:xfrm>
          <a:prstGeom prst="rect">
            <a:avLst/>
          </a:prstGeom>
        </p:spPr>
      </p:pic>
      <p:pic>
        <p:nvPicPr>
          <p:cNvPr id="15" name="Рисунок 14">
            <a:hlinkClick r:id="rId18" action="ppaction://hlinkpres?slideindex=1&amp;slidetitle=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39" y="116632"/>
            <a:ext cx="560786" cy="5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7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5557449" y="5917922"/>
            <a:ext cx="830487" cy="792088"/>
          </a:xfrm>
          <a:prstGeom prst="trapezoid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агетная рамка 19"/>
          <p:cNvSpPr/>
          <p:nvPr/>
        </p:nvSpPr>
        <p:spPr>
          <a:xfrm>
            <a:off x="3015062" y="1628800"/>
            <a:ext cx="5915263" cy="4320480"/>
          </a:xfrm>
          <a:prstGeom prst="bevel">
            <a:avLst>
              <a:gd name="adj" fmla="val 3281"/>
            </a:avLst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Игра «Голоса больших и маленьких»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83" y="3175125"/>
            <a:ext cx="767952" cy="76795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Рисунок 11">
            <a:hlinkClick r:id="" action="ppaction://noaction">
              <a:snd r:embed="rId3" name="корова.wav"/>
            </a:hlinkClick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r="51608"/>
          <a:stretch/>
        </p:blipFill>
        <p:spPr>
          <a:xfrm>
            <a:off x="3214256" y="2566318"/>
            <a:ext cx="2758437" cy="2991784"/>
          </a:xfrm>
          <a:prstGeom prst="rect">
            <a:avLst/>
          </a:prstGeom>
        </p:spPr>
      </p:pic>
      <p:pic>
        <p:nvPicPr>
          <p:cNvPr id="18" name="Рисунок 17">
            <a:hlinkClick r:id="" action="ppaction://noaction">
              <a:snd r:embed="rId5" name="теленок.wav"/>
            </a:hlinkClick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4" t="23755" r="7398" b="8205"/>
          <a:stretch/>
        </p:blipFill>
        <p:spPr>
          <a:xfrm>
            <a:off x="6870912" y="3311236"/>
            <a:ext cx="1951402" cy="2133600"/>
          </a:xfrm>
          <a:prstGeom prst="rect">
            <a:avLst/>
          </a:prstGeom>
        </p:spPr>
      </p:pic>
      <p:pic>
        <p:nvPicPr>
          <p:cNvPr id="48" name="Рисунок 4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77" y="116632"/>
            <a:ext cx="566881" cy="609550"/>
          </a:xfrm>
          <a:prstGeom prst="rect">
            <a:avLst/>
          </a:prstGeom>
        </p:spPr>
      </p:pic>
      <p:pic>
        <p:nvPicPr>
          <p:cNvPr id="49" name="Рисунок 4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93" y="116632"/>
            <a:ext cx="566881" cy="609550"/>
          </a:xfrm>
          <a:prstGeom prst="rect">
            <a:avLst/>
          </a:prstGeom>
        </p:spPr>
      </p:pic>
      <p:pic>
        <p:nvPicPr>
          <p:cNvPr id="50" name="Рисунок 4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09" y="116632"/>
            <a:ext cx="566881" cy="609550"/>
          </a:xfrm>
          <a:prstGeom prst="rect">
            <a:avLst/>
          </a:prstGeom>
        </p:spPr>
      </p:pic>
      <p:pic>
        <p:nvPicPr>
          <p:cNvPr id="51" name="Рисунок 5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25" y="116632"/>
            <a:ext cx="566881" cy="609550"/>
          </a:xfrm>
          <a:prstGeom prst="rect">
            <a:avLst/>
          </a:prstGeom>
        </p:spPr>
      </p:pic>
      <p:pic>
        <p:nvPicPr>
          <p:cNvPr id="21" name="Рисунок 2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56" y="116632"/>
            <a:ext cx="560786" cy="609550"/>
          </a:xfrm>
          <a:prstGeom prst="rect">
            <a:avLst/>
          </a:prstGeom>
        </p:spPr>
      </p:pic>
      <p:pic>
        <p:nvPicPr>
          <p:cNvPr id="13" name="Рисунок 1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1680"/>
            <a:ext cx="566881" cy="621741"/>
          </a:xfrm>
          <a:prstGeom prst="rect">
            <a:avLst/>
          </a:prstGeom>
        </p:spPr>
      </p:pic>
      <p:pic>
        <p:nvPicPr>
          <p:cNvPr id="14" name="Рисунок 13">
            <a:hlinkClick r:id="rId18" action="ppaction://hlinkpres?slideindex=1&amp;slidetitle=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39" y="116632"/>
            <a:ext cx="560786" cy="5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5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5557449" y="5917922"/>
            <a:ext cx="830487" cy="792088"/>
          </a:xfrm>
          <a:prstGeom prst="trapezoid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агетная рамка 19"/>
          <p:cNvSpPr/>
          <p:nvPr/>
        </p:nvSpPr>
        <p:spPr>
          <a:xfrm>
            <a:off x="3015062" y="1628800"/>
            <a:ext cx="5915263" cy="4320480"/>
          </a:xfrm>
          <a:prstGeom prst="bevel">
            <a:avLst>
              <a:gd name="adj" fmla="val 3281"/>
            </a:avLst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Игра «Голоса больших и маленьких»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83" y="3175125"/>
            <a:ext cx="767952" cy="76795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>
            <a:hlinkClick r:id="" action="ppaction://noaction">
              <a:snd r:embed="rId3" name="курица.wav"/>
            </a:hlinkClick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9834" r="61134" b="5354"/>
          <a:stretch/>
        </p:blipFill>
        <p:spPr>
          <a:xfrm>
            <a:off x="3685308" y="3020291"/>
            <a:ext cx="1773383" cy="2064328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5" name="цыпленок.wav"/>
            </a:hlinkClick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1" t="45569" r="17026" b="12674"/>
          <a:stretch/>
        </p:blipFill>
        <p:spPr>
          <a:xfrm>
            <a:off x="6688496" y="3943077"/>
            <a:ext cx="1012903" cy="1030706"/>
          </a:xfrm>
          <a:prstGeom prst="rect">
            <a:avLst/>
          </a:prstGeom>
        </p:spPr>
      </p:pic>
      <p:pic>
        <p:nvPicPr>
          <p:cNvPr id="46" name="Рисунок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77" y="116632"/>
            <a:ext cx="566881" cy="609550"/>
          </a:xfrm>
          <a:prstGeom prst="rect">
            <a:avLst/>
          </a:prstGeom>
        </p:spPr>
      </p:pic>
      <p:pic>
        <p:nvPicPr>
          <p:cNvPr id="47" name="Рисунок 4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93" y="116632"/>
            <a:ext cx="566881" cy="609550"/>
          </a:xfrm>
          <a:prstGeom prst="rect">
            <a:avLst/>
          </a:prstGeom>
        </p:spPr>
      </p:pic>
      <p:pic>
        <p:nvPicPr>
          <p:cNvPr id="48" name="Рисунок 4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09" y="116632"/>
            <a:ext cx="566881" cy="609550"/>
          </a:xfrm>
          <a:prstGeom prst="rect">
            <a:avLst/>
          </a:prstGeom>
        </p:spPr>
      </p:pic>
      <p:pic>
        <p:nvPicPr>
          <p:cNvPr id="49" name="Рисунок 4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25" y="116632"/>
            <a:ext cx="566881" cy="609550"/>
          </a:xfrm>
          <a:prstGeom prst="rect">
            <a:avLst/>
          </a:prstGeom>
        </p:spPr>
      </p:pic>
      <p:pic>
        <p:nvPicPr>
          <p:cNvPr id="19" name="Рисунок 1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56" y="116632"/>
            <a:ext cx="560786" cy="609550"/>
          </a:xfrm>
          <a:prstGeom prst="rect">
            <a:avLst/>
          </a:prstGeom>
        </p:spPr>
      </p:pic>
      <p:pic>
        <p:nvPicPr>
          <p:cNvPr id="13" name="Рисунок 1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1680"/>
            <a:ext cx="566881" cy="621741"/>
          </a:xfrm>
          <a:prstGeom prst="rect">
            <a:avLst/>
          </a:prstGeom>
        </p:spPr>
      </p:pic>
      <p:pic>
        <p:nvPicPr>
          <p:cNvPr id="14" name="Рисунок 13">
            <a:hlinkClick r:id="rId18" action="ppaction://hlinkpres?slideindex=1&amp;slidetitle=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39" y="116632"/>
            <a:ext cx="560786" cy="5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0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5557449" y="5917922"/>
            <a:ext cx="830487" cy="792088"/>
          </a:xfrm>
          <a:prstGeom prst="trapezoid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агетная рамка 19"/>
          <p:cNvSpPr/>
          <p:nvPr/>
        </p:nvSpPr>
        <p:spPr>
          <a:xfrm>
            <a:off x="3015062" y="1628800"/>
            <a:ext cx="5915263" cy="4320480"/>
          </a:xfrm>
          <a:prstGeom prst="bevel">
            <a:avLst>
              <a:gd name="adj" fmla="val 3281"/>
            </a:avLst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Игра «Голоса больших и маленьких»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83" y="3175125"/>
            <a:ext cx="767952" cy="76795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>
            <a:hlinkClick r:id="" action="ppaction://noaction">
              <a:snd r:embed="rId3" name="козленок.wav"/>
            </a:hlinkClick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4" t="17936" r="7896" b="17579"/>
          <a:stretch/>
        </p:blipFill>
        <p:spPr>
          <a:xfrm>
            <a:off x="6904521" y="3422072"/>
            <a:ext cx="1735377" cy="1787237"/>
          </a:xfrm>
          <a:prstGeom prst="rect">
            <a:avLst/>
          </a:prstGeom>
        </p:spPr>
      </p:pic>
      <p:pic>
        <p:nvPicPr>
          <p:cNvPr id="32" name="Рисунок 31">
            <a:hlinkClick r:id="" action="ppaction://noaction">
              <a:snd r:embed="rId5" name="коза.wav"/>
            </a:hlinkClick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r="51099" b="8581"/>
          <a:stretch/>
        </p:blipFill>
        <p:spPr>
          <a:xfrm>
            <a:off x="3336640" y="2924945"/>
            <a:ext cx="2737394" cy="2533746"/>
          </a:xfrm>
          <a:prstGeom prst="rect">
            <a:avLst/>
          </a:prstGeom>
        </p:spPr>
      </p:pic>
      <p:pic>
        <p:nvPicPr>
          <p:cNvPr id="13" name="Рисунок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77" y="116632"/>
            <a:ext cx="566881" cy="609550"/>
          </a:xfrm>
          <a:prstGeom prst="rect">
            <a:avLst/>
          </a:prstGeom>
        </p:spPr>
      </p:pic>
      <p:pic>
        <p:nvPicPr>
          <p:cNvPr id="14" name="Рисунок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93" y="116632"/>
            <a:ext cx="566881" cy="609550"/>
          </a:xfrm>
          <a:prstGeom prst="rect">
            <a:avLst/>
          </a:prstGeom>
        </p:spPr>
      </p:pic>
      <p:pic>
        <p:nvPicPr>
          <p:cNvPr id="15" name="Рисунок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09" y="116632"/>
            <a:ext cx="566881" cy="609550"/>
          </a:xfrm>
          <a:prstGeom prst="rect">
            <a:avLst/>
          </a:prstGeom>
        </p:spPr>
      </p:pic>
      <p:pic>
        <p:nvPicPr>
          <p:cNvPr id="18" name="Рисунок 1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25" y="116632"/>
            <a:ext cx="566881" cy="609550"/>
          </a:xfrm>
          <a:prstGeom prst="rect">
            <a:avLst/>
          </a:prstGeom>
        </p:spPr>
      </p:pic>
      <p:pic>
        <p:nvPicPr>
          <p:cNvPr id="22" name="Рисунок 2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56" y="116632"/>
            <a:ext cx="560786" cy="609550"/>
          </a:xfrm>
          <a:prstGeom prst="rect">
            <a:avLst/>
          </a:prstGeom>
        </p:spPr>
      </p:pic>
      <p:pic>
        <p:nvPicPr>
          <p:cNvPr id="16" name="Рисунок 15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1680"/>
            <a:ext cx="566881" cy="621741"/>
          </a:xfrm>
          <a:prstGeom prst="rect">
            <a:avLst/>
          </a:prstGeom>
        </p:spPr>
      </p:pic>
      <p:pic>
        <p:nvPicPr>
          <p:cNvPr id="19" name="Рисунок 18">
            <a:hlinkClick r:id="rId18" action="ppaction://hlinkpres?slideindex=1&amp;slidetitle=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39" y="116632"/>
            <a:ext cx="560786" cy="5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419872" y="188640"/>
            <a:ext cx="5832648" cy="6480720"/>
          </a:xfrm>
          <a:prstGeom prst="verticalScroll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Цель:</a:t>
            </a:r>
            <a:r>
              <a:rPr lang="ru-RU" dirty="0" smtClean="0"/>
              <a:t> </a:t>
            </a:r>
            <a:r>
              <a:rPr lang="ru-RU" sz="1600" dirty="0" smtClean="0"/>
              <a:t>развитие способности  к различению и воспроизведению звуков разной высоты.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Задачи:</a:t>
            </a:r>
            <a:r>
              <a:rPr lang="ru-RU" dirty="0" smtClean="0"/>
              <a:t> </a:t>
            </a:r>
            <a:r>
              <a:rPr lang="ru-RU" sz="1600" dirty="0" smtClean="0"/>
              <a:t>формировать представления о высоких и низких звуках, о звукоподражании, эмоциональной окраске звуков, связи речевой интонации с музыкальной интонацией.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Работа с презентацией</a:t>
            </a:r>
            <a:r>
              <a:rPr lang="ru-RU" sz="1600" b="1" dirty="0" smtClean="0">
                <a:solidFill>
                  <a:srgbClr val="C00000"/>
                </a:solidFill>
              </a:rPr>
              <a:t>: </a:t>
            </a:r>
            <a:r>
              <a:rPr lang="ru-RU" sz="1600" dirty="0" smtClean="0"/>
              <a:t>при переключении кнопок 1,2,3,4,5 вы переходите  к следующему звуковому заданию. Кликнув правой кнопкой мыши по изображению животного, вы услышите его голос. Дети изображают голос взрослого животного и их детенышей на  низких и высоких звуках соответственно.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- Справка</a:t>
            </a:r>
          </a:p>
          <a:p>
            <a:pPr algn="r"/>
            <a:r>
              <a:rPr lang="ru-RU" dirty="0" smtClean="0"/>
              <a:t>- Завершить показ</a:t>
            </a:r>
          </a:p>
          <a:p>
            <a:pPr algn="r"/>
            <a:r>
              <a:rPr lang="ru-RU" dirty="0" smtClean="0"/>
              <a:t>- Вернуться к первому слайду </a:t>
            </a:r>
          </a:p>
          <a:p>
            <a:pPr marL="285750" indent="-285750" algn="r">
              <a:buFontTx/>
              <a:buChar char="-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77" y="4893106"/>
            <a:ext cx="432049" cy="473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30" y="5175823"/>
            <a:ext cx="398609" cy="402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83" y="3175125"/>
            <a:ext cx="767952" cy="76795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1680"/>
            <a:ext cx="566881" cy="621741"/>
          </a:xfrm>
          <a:prstGeom prst="rect">
            <a:avLst/>
          </a:prstGeom>
        </p:spPr>
      </p:pic>
      <p:pic>
        <p:nvPicPr>
          <p:cNvPr id="15" name="Рисунок 1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8" y="6071997"/>
            <a:ext cx="590940" cy="5973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377293"/>
            <a:ext cx="590940" cy="5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136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Титаренко</dc:creator>
  <cp:lastModifiedBy>Windows User</cp:lastModifiedBy>
  <cp:revision>48</cp:revision>
  <dcterms:created xsi:type="dcterms:W3CDTF">2012-05-17T07:24:32Z</dcterms:created>
  <dcterms:modified xsi:type="dcterms:W3CDTF">2022-06-20T09:58:18Z</dcterms:modified>
  <cp:contentStatus/>
</cp:coreProperties>
</file>